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613" r:id="rId2"/>
    <p:sldId id="568" r:id="rId3"/>
    <p:sldId id="617" r:id="rId4"/>
    <p:sldId id="618" r:id="rId5"/>
    <p:sldId id="619" r:id="rId6"/>
    <p:sldId id="620" r:id="rId7"/>
    <p:sldId id="621" r:id="rId8"/>
    <p:sldId id="622" r:id="rId9"/>
    <p:sldId id="623" r:id="rId10"/>
    <p:sldId id="624" r:id="rId11"/>
    <p:sldId id="625" r:id="rId12"/>
    <p:sldId id="626" r:id="rId13"/>
    <p:sldId id="627" r:id="rId14"/>
    <p:sldId id="628" r:id="rId15"/>
    <p:sldId id="629" r:id="rId16"/>
    <p:sldId id="630" r:id="rId17"/>
    <p:sldId id="631" r:id="rId18"/>
    <p:sldId id="632" r:id="rId19"/>
    <p:sldId id="633" r:id="rId20"/>
    <p:sldId id="634" r:id="rId21"/>
    <p:sldId id="635" r:id="rId22"/>
    <p:sldId id="636" r:id="rId23"/>
    <p:sldId id="637" r:id="rId24"/>
    <p:sldId id="638" r:id="rId25"/>
    <p:sldId id="639" r:id="rId26"/>
    <p:sldId id="640" r:id="rId27"/>
    <p:sldId id="641" r:id="rId28"/>
    <p:sldId id="642" r:id="rId29"/>
    <p:sldId id="643" r:id="rId30"/>
    <p:sldId id="366" r:id="rId31"/>
    <p:sldId id="367" r:id="rId32"/>
    <p:sldId id="368" r:id="rId33"/>
    <p:sldId id="379" r:id="rId34"/>
    <p:sldId id="369" r:id="rId35"/>
    <p:sldId id="606" r:id="rId36"/>
    <p:sldId id="2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AE1"/>
    <a:srgbClr val="FFFFFF"/>
    <a:srgbClr val="D7E9ED"/>
    <a:srgbClr val="95C5CF"/>
    <a:srgbClr val="4A94A4"/>
    <a:srgbClr val="428592"/>
    <a:srgbClr val="26525B"/>
    <a:srgbClr val="000000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95"/>
    <p:restoredTop sz="80749"/>
  </p:normalViewPr>
  <p:slideViewPr>
    <p:cSldViewPr snapToGrid="0">
      <p:cViewPr varScale="1">
        <p:scale>
          <a:sx n="134" d="100"/>
          <a:sy n="134" d="100"/>
        </p:scale>
        <p:origin x="1464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75" d="100"/>
          <a:sy n="175" d="100"/>
        </p:scale>
        <p:origin x="3392" y="-1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Time to Solve Large-scale Scientific Applications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Machine Learning Workload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Good Algorithm</c:v>
                </c:pt>
                <c:pt idx="1">
                  <c:v>Good Data Structure</c:v>
                </c:pt>
                <c:pt idx="2">
                  <c:v>Naïve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10</c:v>
                </c:pt>
                <c:pt idx="1">
                  <c:v>45</c:v>
                </c:pt>
                <c:pt idx="2">
                  <c:v>510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D6-3245-A714-2E8DA1290B3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Circuit Timing Analysis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Good Algorithm</c:v>
                </c:pt>
                <c:pt idx="1">
                  <c:v>Good Data Structure</c:v>
                </c:pt>
                <c:pt idx="2">
                  <c:v>Naïve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12.3</c:v>
                </c:pt>
                <c:pt idx="1">
                  <c:v>87</c:v>
                </c:pt>
                <c:pt idx="2">
                  <c:v>612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0D-E84E-A57E-28FDEAA96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82028544"/>
        <c:axId val="293502560"/>
      </c:barChart>
      <c:catAx>
        <c:axId val="382028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502560"/>
        <c:crosses val="autoZero"/>
        <c:auto val="1"/>
        <c:lblAlgn val="ctr"/>
        <c:lblOffset val="100"/>
        <c:noMultiLvlLbl val="0"/>
      </c:catAx>
      <c:valAx>
        <c:axId val="293502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028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019667638524444"/>
          <c:y val="0.89019330662587459"/>
          <c:w val="0.65960655213269348"/>
          <c:h val="0.109806693374125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thanks for giving me this opportunity to present Taskflow. This is a project motivated by parallelizing CAD and has gained quite a lot of success. I am going to present Taskflow works and hopefully we can brainstorm some collaboration topics. </a:t>
            </a:r>
          </a:p>
          <a:p>
            <a:endParaRPr lang="en-US" dirty="0"/>
          </a:p>
          <a:p>
            <a:r>
              <a:rPr lang="en-US" dirty="0"/>
              <a:t>Taskflow is a general-purpose parallel and heterogeneous task computing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87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probably already know, parallel computing is critical to advance your application performance.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single threaded machine learning program can take several hours to finish, but it can be reduced to only a few minutes or even a few seconds, if you are able to run it in parallel.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That’s the power of parallel computing. By leveraging manycore processing units, you are able to speed up the performance by several orders of magnitude.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36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63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70DA58-164F-42B6-8DFB-0FF2C06F36F1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8F71952E-62C1-4BBF-A875-86E728300149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31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93E40C-B14F-4F19-B294-C6077DA41890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93E40C-B14F-4F19-B294-C6077DA41890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7A2759-1C45-4154-9A53-7D5B6FEBF5E1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88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9877-0EC0-6B43-881F-20D3F586D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922828-6DB3-BB47-A5D5-D16685AE1266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mailto:tsung-wei.huang@utah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tah.zoom.us/j/2468214418" TargetMode="External"/><Relationship Id="rId2" Type="http://schemas.openxmlformats.org/officeDocument/2006/relationships/hyperlink" Target="mailto:tsung-wei.huang@utah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sung-wei-huang/cs242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573212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CS 2420: Introduction to Algorithms and Data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0507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Dr. Tsung-Wei (TW) Huang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D367-8604-A24F-B643-A8A320343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= Memory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12712-3084-2840-BC93-F55142D8B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Memory allocation can be classified as either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Contiguous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Linked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Indexed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Prototypical examples: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Contiguous allocation:	arrays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Linked allocation:		linked lists</a:t>
            </a:r>
          </a:p>
          <a:p>
            <a:endParaRPr 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26385A7-7AD7-704E-84CB-0A764701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447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06D2-1925-3D45-B148-C6A9FF91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Contiguous Memory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161B7-7077-E842-8E7C-CAAEB0F23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An array stores </a:t>
            </a:r>
            <a:r>
              <a:rPr 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objects in a single contiguous space of memory</a:t>
            </a:r>
          </a:p>
          <a:p>
            <a:r>
              <a:rPr lang="en-US" dirty="0">
                <a:latin typeface="Arial" charset="0"/>
                <a:cs typeface="Arial" charset="0"/>
              </a:rPr>
              <a:t>Unfortunately, if more memory is required, a request for new memory usually requires copying all information into the new memory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general, you cannot request for the operating system to allocate to you the next </a:t>
            </a:r>
            <a:r>
              <a:rPr 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memory locations</a:t>
            </a:r>
          </a:p>
          <a:p>
            <a:endParaRPr lang="en-US" dirty="0"/>
          </a:p>
        </p:txBody>
      </p:sp>
      <p:pic>
        <p:nvPicPr>
          <p:cNvPr id="4" name="Picture 2" descr="C:\Users\dwharder\Desktop\b7.png">
            <a:extLst>
              <a:ext uri="{FF2B5EF4-FFF2-40B4-BE49-F238E27FC236}">
                <a16:creationId xmlns:a16="http://schemas.microsoft.com/office/drawing/2014/main" id="{B2A95C0D-85A2-D54D-9B29-57F3C46DE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67630"/>
          <a:stretch/>
        </p:blipFill>
        <p:spPr bwMode="auto">
          <a:xfrm rot="5400000">
            <a:off x="5588821" y="2498730"/>
            <a:ext cx="1014356" cy="5313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D090D1A-4FE4-1541-977B-1DF191C5F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37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264E8-C0AD-9A4E-9003-39B586FD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4D65E-FDC2-364E-9C18-4CC935FC5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Linked storage such as a linked list associates two pieces of data with each item being stored: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object itself, and 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reference to the next item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In C++ that reference is the address of the next node</a:t>
            </a: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Memory is not necessary to be contiguous</a:t>
            </a: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/>
          </a:p>
        </p:txBody>
      </p:sp>
      <p:pic>
        <p:nvPicPr>
          <p:cNvPr id="4" name="Picture 2" descr="C:\Users\dwharder\Desktop\Picture1.png">
            <a:extLst>
              <a:ext uri="{FF2B5EF4-FFF2-40B4-BE49-F238E27FC236}">
                <a16:creationId xmlns:a16="http://schemas.microsoft.com/office/drawing/2014/main" id="{E1231E7C-4275-B74E-B55F-40A592EAC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19487" y="3724275"/>
            <a:ext cx="5294953" cy="1038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4CBE2C7-59EF-9D49-A8EE-36015E364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491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6994-8B35-4D4E-8D0A-0DE32BE3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Allocation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0F03E-C0A2-694A-8F24-AB4D69527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This is a class describing such a node </a:t>
            </a:r>
          </a:p>
          <a:p>
            <a:pPr>
              <a:buFontTx/>
              <a:buNone/>
            </a:pPr>
            <a:endParaRPr lang="en-US" sz="24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2400" dirty="0">
                <a:latin typeface="Consolas" pitchFamily="49" charset="0"/>
                <a:cs typeface="Arial" charset="0"/>
              </a:rPr>
              <a:t>		</a:t>
            </a:r>
            <a:r>
              <a:rPr lang="en-US" dirty="0">
                <a:latin typeface="Consolas" pitchFamily="49" charset="0"/>
                <a:cs typeface="Arial" charset="0"/>
              </a:rPr>
              <a:t>template &lt;</a:t>
            </a:r>
            <a:r>
              <a:rPr lang="en-US" dirty="0" err="1">
                <a:latin typeface="Consolas" pitchFamily="49" charset="0"/>
                <a:cs typeface="Arial" charset="0"/>
              </a:rPr>
              <a:t>typename</a:t>
            </a:r>
            <a:r>
              <a:rPr lang="en-US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class Node {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   	    private: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        Type </a:t>
            </a:r>
            <a:r>
              <a:rPr lang="en-US" dirty="0" err="1">
                <a:latin typeface="Consolas" pitchFamily="49" charset="0"/>
                <a:cs typeface="Arial" charset="0"/>
              </a:rPr>
              <a:t>node_value</a:t>
            </a:r>
            <a:r>
              <a:rPr lang="en-US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        Node *</a:t>
            </a:r>
            <a:r>
              <a:rPr lang="en-US" dirty="0" err="1">
                <a:latin typeface="Consolas" pitchFamily="49" charset="0"/>
                <a:cs typeface="Arial" charset="0"/>
              </a:rPr>
              <a:t>next_node</a:t>
            </a:r>
            <a:r>
              <a:rPr lang="en-US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    public: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       	        // ...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};</a:t>
            </a:r>
          </a:p>
          <a:p>
            <a:endParaRPr lang="en-US" dirty="0"/>
          </a:p>
        </p:txBody>
      </p:sp>
      <p:pic>
        <p:nvPicPr>
          <p:cNvPr id="4" name="Picture 2" descr="C:\Users\dwharder\Desktop\Picture1.png">
            <a:extLst>
              <a:ext uri="{FF2B5EF4-FFF2-40B4-BE49-F238E27FC236}">
                <a16:creationId xmlns:a16="http://schemas.microsoft.com/office/drawing/2014/main" id="{1FA1F276-D31B-4343-8664-70721AF9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9150" y="3429000"/>
            <a:ext cx="29146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FC3A1A5B-31FA-C946-9480-AFB557BD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728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6994-8B35-4D4E-8D0A-0DE32BE3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Allocation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0F03E-C0A2-694A-8F24-AB4D69527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The operations on each item must include: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Constructing a new node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Accessing (retrieving) the value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Accessing the next pointer</a:t>
            </a:r>
          </a:p>
          <a:p>
            <a:pPr lvl="1"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Node( const Type&amp; = Type(), Node* = </a:t>
            </a:r>
            <a:r>
              <a:rPr lang="en-US" dirty="0" err="1">
                <a:latin typeface="Consolas" pitchFamily="49" charset="0"/>
                <a:cs typeface="Arial" charset="0"/>
              </a:rPr>
              <a:t>nullptr</a:t>
            </a:r>
            <a:r>
              <a:rPr lang="en-US" dirty="0">
                <a:latin typeface="Consolas" pitchFamily="49" charset="0"/>
                <a:cs typeface="Arial" charset="0"/>
              </a:rPr>
              <a:t> );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Type value() const;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Node *next() const;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D0664-9CB6-524B-B2CD-50521921376B}"/>
              </a:ext>
            </a:extLst>
          </p:cNvPr>
          <p:cNvSpPr txBox="1"/>
          <p:nvPr/>
        </p:nvSpPr>
        <p:spPr>
          <a:xfrm>
            <a:off x="6426050" y="4422636"/>
            <a:ext cx="51257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Pointing to nothing has been represented as:</a:t>
            </a:r>
          </a:p>
          <a:p>
            <a:r>
              <a:rPr lang="en-CA" dirty="0"/>
              <a:t>   C		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r>
              <a:rPr lang="en-CA" dirty="0"/>
              <a:t>   Java/C#	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lang="en-CA" dirty="0"/>
          </a:p>
          <a:p>
            <a:r>
              <a:rPr lang="en-CA" dirty="0"/>
              <a:t>   C++ (old)	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CA" dirty="0"/>
              <a:t>   C++ (new)	</a:t>
            </a:r>
            <a:r>
              <a:rPr lang="en-CA" dirty="0" err="1"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endParaRPr lang="en-CA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A" dirty="0"/>
              <a:t>   Symbolically	Ø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0324497-471C-FE41-8C41-EFA398BFD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64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6994-8B35-4D4E-8D0A-0DE32BE3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Allocation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0F03E-C0A2-694A-8F24-AB4D69527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For a linked list, however, we also require an object which links to the first object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actual linked list class must store two pointers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head and tail: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	Node *head;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	Node *tail;</a:t>
            </a:r>
          </a:p>
          <a:p>
            <a:r>
              <a:rPr lang="en-US" dirty="0">
                <a:latin typeface="Arial" charset="0"/>
                <a:cs typeface="Arial" charset="0"/>
              </a:rPr>
              <a:t>Optionally, we can also keep a count</a:t>
            </a:r>
          </a:p>
          <a:p>
            <a:pPr lvl="1">
              <a:buFontTx/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			</a:t>
            </a:r>
            <a:r>
              <a:rPr lang="en-US" dirty="0">
                <a:latin typeface="Consolas" pitchFamily="49" charset="0"/>
                <a:cs typeface="Arial" charset="0"/>
              </a:rPr>
              <a:t>int count;</a:t>
            </a:r>
          </a:p>
          <a:p>
            <a:r>
              <a:rPr lang="en-US" dirty="0">
                <a:latin typeface="Arial" charset="0"/>
                <a:cs typeface="Arial" charset="0"/>
              </a:rPr>
              <a:t>The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next_node</a:t>
            </a:r>
            <a:r>
              <a:rPr lang="en-US" dirty="0">
                <a:latin typeface="Arial" charset="0"/>
                <a:cs typeface="Arial" charset="0"/>
              </a:rPr>
              <a:t> of the last node is assigned </a:t>
            </a:r>
            <a:r>
              <a:rPr lang="en-US" dirty="0" err="1">
                <a:latin typeface="Consolas" pitchFamily="49" charset="0"/>
                <a:cs typeface="Arial" charset="0"/>
              </a:rPr>
              <a:t>nullptr</a:t>
            </a:r>
            <a:endParaRPr lang="en-US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endParaRPr lang="en-US" b="1" dirty="0">
              <a:latin typeface="Consolas" pitchFamily="49" charset="0"/>
              <a:cs typeface="Arial" charset="0"/>
            </a:endParaRPr>
          </a:p>
        </p:txBody>
      </p:sp>
      <p:pic>
        <p:nvPicPr>
          <p:cNvPr id="6" name="Picture 4" descr="Graphic1">
            <a:extLst>
              <a:ext uri="{FF2B5EF4-FFF2-40B4-BE49-F238E27FC236}">
                <a16:creationId xmlns:a16="http://schemas.microsoft.com/office/drawing/2014/main" id="{87C1C5B2-A51E-2A45-A918-D60403111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0850" y="3783805"/>
            <a:ext cx="4344988" cy="68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27A7D2AE-E49A-B84A-8885-26713B21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962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6994-8B35-4D4E-8D0A-0DE32BE3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Indexed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0F03E-C0A2-694A-8F24-AB4D69527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7800975" cy="4710113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With indexed allocation, an array of pointers (possibly NULL) link to a sequence of allocated memory locations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Used in the C++ standard template library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You will see indexed allocations in many applications</a:t>
            </a:r>
          </a:p>
        </p:txBody>
      </p:sp>
      <p:pic>
        <p:nvPicPr>
          <p:cNvPr id="5" name="Picture 2" descr="C:\Users\dwharder\Desktop\a.png">
            <a:extLst>
              <a:ext uri="{FF2B5EF4-FFF2-40B4-BE49-F238E27FC236}">
                <a16:creationId xmlns:a16="http://schemas.microsoft.com/office/drawing/2014/main" id="{79B2FF67-9EE8-604F-BB93-CC126EAF3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48961" y="2035334"/>
            <a:ext cx="2604839" cy="3573142"/>
          </a:xfrm>
          <a:prstGeom prst="rect">
            <a:avLst/>
          </a:prstGeom>
          <a:noFill/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14C4871A-3C81-CD4D-94E7-E5D096FA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3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6994-8B35-4D4E-8D0A-0DE32BE3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Indexed Allocation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0F03E-C0A2-694A-8F24-AB4D69527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Matrix can be implemented using indexed allocation</a:t>
            </a:r>
          </a:p>
        </p:txBody>
      </p:sp>
      <p:pic>
        <p:nvPicPr>
          <p:cNvPr id="6" name="Picture 9" descr="C:\Users\dwharder\Desktop\a1.png">
            <a:extLst>
              <a:ext uri="{FF2B5EF4-FFF2-40B4-BE49-F238E27FC236}">
                <a16:creationId xmlns:a16="http://schemas.microsoft.com/office/drawing/2014/main" id="{D2DDB057-0A63-0A48-A4A0-2D71F7745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9988" y="2369816"/>
            <a:ext cx="7480987" cy="3021335"/>
          </a:xfrm>
          <a:prstGeom prst="rect">
            <a:avLst/>
          </a:prstGeom>
          <a:noFill/>
        </p:spPr>
      </p:pic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EFD4677F-C71C-214C-AF53-45E31C1DF5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415781"/>
              </p:ext>
            </p:extLst>
          </p:nvPr>
        </p:nvGraphicFramePr>
        <p:xfrm>
          <a:off x="1068388" y="2674938"/>
          <a:ext cx="2080701" cy="1360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Equation" r:id="rId4" imgW="660240" imgH="431640" progId="Equation.DSMT4">
                  <p:embed/>
                </p:oleObj>
              </mc:Choice>
              <mc:Fallback>
                <p:oleObj name="Equation" r:id="rId4" imgW="660240" imgH="431640" progId="Equation.DSMT4">
                  <p:embed/>
                  <p:pic>
                    <p:nvPicPr>
                      <p:cNvPr id="12595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2674938"/>
                        <a:ext cx="2080701" cy="13602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21655CD-0ABC-E948-9C0A-227748BE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607A4-377F-5D43-9BD0-6C6A0624BFFE}"/>
              </a:ext>
            </a:extLst>
          </p:cNvPr>
          <p:cNvSpPr txBox="1"/>
          <p:nvPr/>
        </p:nvSpPr>
        <p:spPr>
          <a:xfrm>
            <a:off x="4391025" y="5553224"/>
            <a:ext cx="15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Row Major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EAA0D-5611-E142-AB76-54071F3A8367}"/>
              </a:ext>
            </a:extLst>
          </p:cNvPr>
          <p:cNvSpPr txBox="1"/>
          <p:nvPr/>
        </p:nvSpPr>
        <p:spPr>
          <a:xfrm>
            <a:off x="8950791" y="5553224"/>
            <a:ext cx="1972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Column Major</a:t>
            </a:r>
          </a:p>
        </p:txBody>
      </p:sp>
    </p:spTree>
    <p:extLst>
      <p:ext uri="{BB962C8B-B14F-4D97-AF65-F5344CB8AC3E}">
        <p14:creationId xmlns:p14="http://schemas.microsoft.com/office/powerpoint/2010/main" val="3704518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Allocation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will look at some variations or hybrids of these memory allocations including: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Trees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Graphs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Deques (linked arrays)</a:t>
            </a:r>
          </a:p>
          <a:p>
            <a:pPr lvl="1"/>
            <a:r>
              <a:rPr lang="en-US" dirty="0" err="1">
                <a:latin typeface="Arial" charset="0"/>
                <a:cs typeface="Arial" charset="0"/>
              </a:rPr>
              <a:t>inodes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74C26E6-5BB4-7547-BCB6-E0ABAC7F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677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 tree is a variation on a linked list: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Each node points to an arbitrary number of subsequent nodes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Useful for storing hierarchical data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will see that it is also useful for storing sorted data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Usually we will restrict ourselves to trees where each node points to at most two other nodes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i.e., binary tree</a:t>
            </a:r>
          </a:p>
        </p:txBody>
      </p:sp>
      <p:pic>
        <p:nvPicPr>
          <p:cNvPr id="4" name="Picture 4" descr="y">
            <a:extLst>
              <a:ext uri="{FF2B5EF4-FFF2-40B4-BE49-F238E27FC236}">
                <a16:creationId xmlns:a16="http://schemas.microsoft.com/office/drawing/2014/main" id="{40FEBA11-AA0D-2849-8EB9-F486C52C8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9300" y="3811105"/>
            <a:ext cx="4014787" cy="270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26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48035-302F-334A-920E-E91639FD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967420-5AA4-7B43-AB8E-D0ED99B2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Why Algorithms and Data Structures?</a:t>
            </a:r>
          </a:p>
        </p:txBody>
      </p:sp>
      <p:sp>
        <p:nvSpPr>
          <p:cNvPr id="338" name="Content Placeholder 337">
            <a:extLst>
              <a:ext uri="{FF2B5EF4-FFF2-40B4-BE49-F238E27FC236}">
                <a16:creationId xmlns:a16="http://schemas.microsoft.com/office/drawing/2014/main" id="{7F2B1E5E-6619-1944-A3E7-202D58018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critical to advance your application performance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3355367-08B4-D949-8623-F5A0C3E32C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305653"/>
              </p:ext>
            </p:extLst>
          </p:nvPr>
        </p:nvGraphicFramePr>
        <p:xfrm>
          <a:off x="838200" y="2351317"/>
          <a:ext cx="10221098" cy="3488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urved Left Arrow 8">
            <a:extLst>
              <a:ext uri="{FF2B5EF4-FFF2-40B4-BE49-F238E27FC236}">
                <a16:creationId xmlns:a16="http://schemas.microsoft.com/office/drawing/2014/main" id="{DCCE25C6-D09A-B94D-98E7-5BFF9B2630FA}"/>
              </a:ext>
            </a:extLst>
          </p:cNvPr>
          <p:cNvSpPr/>
          <p:nvPr/>
        </p:nvSpPr>
        <p:spPr>
          <a:xfrm>
            <a:off x="9908624" y="3141418"/>
            <a:ext cx="320634" cy="745455"/>
          </a:xfrm>
          <a:prstGeom prst="curved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Left Arrow 10">
            <a:extLst>
              <a:ext uri="{FF2B5EF4-FFF2-40B4-BE49-F238E27FC236}">
                <a16:creationId xmlns:a16="http://schemas.microsoft.com/office/drawing/2014/main" id="{33E294C2-9C29-DE4E-BC69-1D9D2C7DD68D}"/>
              </a:ext>
            </a:extLst>
          </p:cNvPr>
          <p:cNvSpPr/>
          <p:nvPr/>
        </p:nvSpPr>
        <p:spPr>
          <a:xfrm>
            <a:off x="9908624" y="3886872"/>
            <a:ext cx="320634" cy="745455"/>
          </a:xfrm>
          <a:prstGeom prst="curved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ACC7D-D5DD-8442-B40F-9A03EBD0536B}"/>
              </a:ext>
            </a:extLst>
          </p:cNvPr>
          <p:cNvSpPr txBox="1"/>
          <p:nvPr/>
        </p:nvSpPr>
        <p:spPr>
          <a:xfrm>
            <a:off x="10229259" y="3320504"/>
            <a:ext cx="112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10x faster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E3C200-450E-F745-B47F-2DFE9419051A}"/>
              </a:ext>
            </a:extLst>
          </p:cNvPr>
          <p:cNvSpPr txBox="1"/>
          <p:nvPr/>
        </p:nvSpPr>
        <p:spPr>
          <a:xfrm>
            <a:off x="10214401" y="3999090"/>
            <a:ext cx="132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100x faster</a:t>
            </a:r>
          </a:p>
        </p:txBody>
      </p:sp>
    </p:spTree>
    <p:extLst>
      <p:ext uri="{BB962C8B-B14F-4D97-AF65-F5344CB8AC3E}">
        <p14:creationId xmlns:p14="http://schemas.microsoft.com/office/powerpoint/2010/main" val="2015764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Graph is a data structure that allows arbitrary relations between any two objects in a container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Given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objects, there are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possible relations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If we allow symmetry, this reduces to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For example, consider the network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12 vertices (nodes)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19 edges (node-to-node connections)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3" descr="C:\Users\dwharder\Desktop\SA.PNG">
            <a:extLst>
              <a:ext uri="{FF2B5EF4-FFF2-40B4-BE49-F238E27FC236}">
                <a16:creationId xmlns:a16="http://schemas.microsoft.com/office/drawing/2014/main" id="{5B11B1C6-44A8-BC45-8042-1AC38BC61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8475" y="3429000"/>
            <a:ext cx="4505325" cy="2901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9733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in Adjacency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6412378" cy="4710113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Suppose we allow arbitrary relations between any two objects in a container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could represent this using a two-dimensional array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this case, the matrix is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i="1" dirty="0">
                <a:latin typeface="Arial" charset="0"/>
                <a:cs typeface="Arial" charset="0"/>
              </a:rPr>
              <a:t>symmetric</a:t>
            </a:r>
          </a:p>
          <a:p>
            <a:pPr lvl="1"/>
            <a:endParaRPr lang="en-US" i="1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Pros and Cons?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8439EB7-24F9-F944-88B4-9F888E560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366321"/>
              </p:ext>
            </p:extLst>
          </p:nvPr>
        </p:nvGraphicFramePr>
        <p:xfrm>
          <a:off x="7422028" y="2214562"/>
          <a:ext cx="3931772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244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88010"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J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B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C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F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H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I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J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K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" name="Picture 3" descr="C:\Users\dwharder\Desktop\SA.PNG">
            <a:extLst>
              <a:ext uri="{FF2B5EF4-FFF2-40B4-BE49-F238E27FC236}">
                <a16:creationId xmlns:a16="http://schemas.microsoft.com/office/drawing/2014/main" id="{ADA06C78-AD7A-CA4E-B7A0-FCFC17581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8903" y="4195762"/>
            <a:ext cx="3241675" cy="208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8030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in Adjacency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6412378" cy="4710113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Suppose we allow arbitrary relations between any two objects in a container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Alternatively, we could use a hybrid:  an array of linked lists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Pros and Cons?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Picture 3" descr="C:\Users\dwharder\Desktop\SA.PNG">
            <a:extLst>
              <a:ext uri="{FF2B5EF4-FFF2-40B4-BE49-F238E27FC236}">
                <a16:creationId xmlns:a16="http://schemas.microsoft.com/office/drawing/2014/main" id="{ADA06C78-AD7A-CA4E-B7A0-FCFC17581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8903" y="4195762"/>
            <a:ext cx="3241675" cy="208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AFBCE1-8528-C24C-B8F1-630966689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668714"/>
              </p:ext>
            </p:extLst>
          </p:nvPr>
        </p:nvGraphicFramePr>
        <p:xfrm>
          <a:off x="7439026" y="2080740"/>
          <a:ext cx="642230" cy="41798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528"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B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C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F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H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I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J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K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152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8" name="Picture 2" descr="C:\Users\dwharder\Desktop\a1.png">
            <a:extLst>
              <a:ext uri="{FF2B5EF4-FFF2-40B4-BE49-F238E27FC236}">
                <a16:creationId xmlns:a16="http://schemas.microsoft.com/office/drawing/2014/main" id="{A7FC3E4C-002B-9043-A3A8-8DB88F56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13687" y="2398240"/>
            <a:ext cx="3440113" cy="3885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7750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10515599" cy="4710113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Other hybrids are linked lists of arrays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Something like this is used for the C++ STL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deque</a:t>
            </a:r>
            <a:r>
              <a:rPr lang="en-US" dirty="0">
                <a:latin typeface="Arial" charset="0"/>
                <a:cs typeface="Arial" charset="0"/>
              </a:rPr>
              <a:t> container</a:t>
            </a:r>
          </a:p>
          <a:p>
            <a:r>
              <a:rPr lang="en-US" dirty="0">
                <a:latin typeface="Arial" charset="0"/>
                <a:cs typeface="Arial" charset="0"/>
              </a:rPr>
              <a:t>For example, the alphabet could be stored either as: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An array of 26 entries, or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linked list of arrays of 8 entries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Picture 5" descr="blah">
            <a:extLst>
              <a:ext uri="{FF2B5EF4-FFF2-40B4-BE49-F238E27FC236}">
                <a16:creationId xmlns:a16="http://schemas.microsoft.com/office/drawing/2014/main" id="{0BEA5420-F535-F04F-B097-C6D5237FD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5237" y="4008438"/>
            <a:ext cx="6942137" cy="22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6574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10515599" cy="471011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Unix </a:t>
            </a:r>
            <a:r>
              <a:rPr lang="en-US" dirty="0" err="1">
                <a:latin typeface="Arial" charset="0"/>
                <a:cs typeface="Arial" charset="0"/>
              </a:rPr>
              <a:t>inode</a:t>
            </a:r>
            <a:r>
              <a:rPr lang="en-US" dirty="0">
                <a:latin typeface="Arial" charset="0"/>
                <a:cs typeface="Arial" charset="0"/>
              </a:rPr>
              <a:t> was used to store information about large files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first twelve entries can reference the first twelve blocks (48 KiB)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6" descr="C:\Users\dwharder\Desktop\d6.png">
            <a:extLst>
              <a:ext uri="{FF2B5EF4-FFF2-40B4-BE49-F238E27FC236}">
                <a16:creationId xmlns:a16="http://schemas.microsoft.com/office/drawing/2014/main" id="{21941343-21E3-5844-A2F2-25A08700C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855" y="2327565"/>
            <a:ext cx="7619586" cy="4260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707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Data Structure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10515599" cy="471011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Unix </a:t>
            </a:r>
            <a:r>
              <a:rPr lang="en-US" dirty="0" err="1">
                <a:latin typeface="Arial" charset="0"/>
                <a:cs typeface="Arial" charset="0"/>
              </a:rPr>
              <a:t>inode</a:t>
            </a:r>
            <a:r>
              <a:rPr lang="en-US" dirty="0">
                <a:latin typeface="Arial" charset="0"/>
                <a:cs typeface="Arial" charset="0"/>
              </a:rPr>
              <a:t> was used to store information about large files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first twelve entries can reference the first twelve blocks (48 KiB)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5" descr="C:\Users\dwharder\Desktop\d7.png">
            <a:extLst>
              <a:ext uri="{FF2B5EF4-FFF2-40B4-BE49-F238E27FC236}">
                <a16:creationId xmlns:a16="http://schemas.microsoft.com/office/drawing/2014/main" id="{CA85506A-A333-6C49-BF98-021E89BC3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855" y="2327565"/>
            <a:ext cx="7619586" cy="4260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5602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Data Structure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10515599" cy="471011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Unix </a:t>
            </a:r>
            <a:r>
              <a:rPr lang="en-US" dirty="0" err="1">
                <a:latin typeface="Arial" charset="0"/>
                <a:cs typeface="Arial" charset="0"/>
              </a:rPr>
              <a:t>inode</a:t>
            </a:r>
            <a:r>
              <a:rPr lang="en-US" dirty="0">
                <a:latin typeface="Arial" charset="0"/>
                <a:cs typeface="Arial" charset="0"/>
              </a:rPr>
              <a:t> was used to store information about large files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first twelve entries can reference the first twelve blocks (48 KiB)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 descr="C:\Users\dwharder\Desktop\d8.png">
            <a:extLst>
              <a:ext uri="{FF2B5EF4-FFF2-40B4-BE49-F238E27FC236}">
                <a16:creationId xmlns:a16="http://schemas.microsoft.com/office/drawing/2014/main" id="{56F50F3D-FA4A-F144-973D-F841E9AC3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855" y="2327565"/>
            <a:ext cx="7619586" cy="4260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7147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Data Structure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10515599" cy="471011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Unix </a:t>
            </a:r>
            <a:r>
              <a:rPr lang="en-US" dirty="0" err="1">
                <a:latin typeface="Arial" charset="0"/>
                <a:cs typeface="Arial" charset="0"/>
              </a:rPr>
              <a:t>inode</a:t>
            </a:r>
            <a:r>
              <a:rPr lang="en-US" dirty="0">
                <a:latin typeface="Arial" charset="0"/>
                <a:cs typeface="Arial" charset="0"/>
              </a:rPr>
              <a:t> was used to store information about large files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first twelve entries can reference the first twelve blocks (48 KiB)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2" descr="C:\Users\dwharder\Desktop\d10.png">
            <a:extLst>
              <a:ext uri="{FF2B5EF4-FFF2-40B4-BE49-F238E27FC236}">
                <a16:creationId xmlns:a16="http://schemas.microsoft.com/office/drawing/2014/main" id="{BBE283D9-0116-9543-8E04-6F3F18EB0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855" y="2327565"/>
            <a:ext cx="7619586" cy="4260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330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Run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10515599" cy="4710113"/>
          </a:xfrm>
        </p:spPr>
        <p:txBody>
          <a:bodyPr/>
          <a:lstStyle/>
          <a:p>
            <a:r>
              <a:rPr lang="en-CA" dirty="0">
                <a:latin typeface="Arial" charset="0"/>
                <a:cs typeface="Arial" charset="0"/>
              </a:rPr>
              <a:t>Once we have chosen a data structure to store both the objects and the relationships, we must implement the queries or operations as algorithms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The </a:t>
            </a:r>
            <a:r>
              <a:rPr lang="en-CA" dirty="0">
                <a:solidFill>
                  <a:srgbClr val="FF0000"/>
                </a:solidFill>
                <a:latin typeface="Arial" charset="0"/>
                <a:cs typeface="Arial" charset="0"/>
              </a:rPr>
              <a:t>Abstract Data Type</a:t>
            </a:r>
            <a:r>
              <a:rPr lang="en-CA" dirty="0">
                <a:latin typeface="Arial" charset="0"/>
                <a:cs typeface="Arial" charset="0"/>
              </a:rPr>
              <a:t> will be implemented as a class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The data structure will be defined by the member variables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The member functions will implement the algorithms</a:t>
            </a:r>
          </a:p>
          <a:p>
            <a:pPr lvl="1"/>
            <a:endParaRPr lang="en-CA" dirty="0">
              <a:latin typeface="Arial" charset="0"/>
              <a:cs typeface="Arial" charset="0"/>
            </a:endParaRPr>
          </a:p>
          <a:p>
            <a:r>
              <a:rPr lang="en-CA" dirty="0">
                <a:latin typeface="Arial" charset="0"/>
                <a:cs typeface="Arial" charset="0"/>
              </a:rPr>
              <a:t>The question is, how do we determine the efficiency of the algorithms?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12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7171-A178-FA4A-BC9A-F93A7BC8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Efficiency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43C7-65E3-0948-B349-982B8008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10515599" cy="4710113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will us the following matrix to describe operations at the locations within the structure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0841863-6D62-D342-A689-AEA94417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29</a:t>
            </a:fld>
            <a:endParaRPr lang="en-US" dirty="0"/>
          </a:p>
        </p:txBody>
      </p:sp>
      <p:graphicFrame>
        <p:nvGraphicFramePr>
          <p:cNvPr id="6" name="Group 63">
            <a:extLst>
              <a:ext uri="{FF2B5EF4-FFF2-40B4-BE49-F238E27FC236}">
                <a16:creationId xmlns:a16="http://schemas.microsoft.com/office/drawing/2014/main" id="{8FA0569F-97C2-EB46-8C96-18A7D3AA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51734"/>
              </p:ext>
            </p:extLst>
          </p:nvPr>
        </p:nvGraphicFramePr>
        <p:xfrm>
          <a:off x="971549" y="2751138"/>
          <a:ext cx="10396016" cy="301518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27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6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6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6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263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125146" marR="125146" marT="62573" marB="62573"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Front/</a:t>
                      </a: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33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st</a:t>
                      </a: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 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125146" marR="125146" marT="62573" marB="6257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Arbitrary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Location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125146" marR="125146" marT="62573" marB="62573"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Back/</a:t>
                      </a:r>
                      <a:r>
                        <a:rPr kumimoji="0" lang="en-CA" sz="3300" b="1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33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th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125146" marR="125146" marT="62573" marB="62573"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7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Find</a:t>
                      </a:r>
                      <a:endParaRPr kumimoji="0" lang="en-CA" sz="33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125146" marR="125146" marT="62573" marB="62573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Insert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125146" marR="125146" marT="62573" marB="62573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Erase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125146" marR="125146" marT="62573" marB="62573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3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3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25146" marR="125146" marT="62573" marB="62573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275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60C6-2D4E-5E4F-BD18-62D440BB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0E5D5-C282-7344-A62F-8F129A053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In this course, we will look at:</a:t>
            </a:r>
          </a:p>
          <a:p>
            <a:pPr lvl="1"/>
            <a:r>
              <a:rPr lang="en-US" i="1" dirty="0">
                <a:latin typeface="Arial" charset="0"/>
                <a:cs typeface="Arial" charset="0"/>
              </a:rPr>
              <a:t>Algorithms</a:t>
            </a:r>
            <a:r>
              <a:rPr lang="en-US" dirty="0">
                <a:latin typeface="Arial" charset="0"/>
                <a:cs typeface="Arial" charset="0"/>
              </a:rPr>
              <a:t> for solving problems efficiently</a:t>
            </a:r>
          </a:p>
          <a:p>
            <a:pPr lvl="1"/>
            <a:r>
              <a:rPr lang="en-US" i="1" dirty="0">
                <a:latin typeface="Arial" charset="0"/>
                <a:cs typeface="Arial" charset="0"/>
              </a:rPr>
              <a:t>Data structures</a:t>
            </a:r>
            <a:r>
              <a:rPr lang="en-US" dirty="0">
                <a:latin typeface="Arial" charset="0"/>
                <a:cs typeface="Arial" charset="0"/>
              </a:rPr>
              <a:t> for efficiently storing, accessing, and modifying data</a:t>
            </a:r>
          </a:p>
          <a:p>
            <a:r>
              <a:rPr lang="en-US" dirty="0">
                <a:latin typeface="Arial" charset="0"/>
                <a:cs typeface="Arial" charset="0"/>
              </a:rPr>
              <a:t>We will see that all data structures have trade-offs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There is no </a:t>
            </a:r>
            <a:r>
              <a:rPr lang="en-US" i="1" dirty="0">
                <a:latin typeface="Arial" charset="0"/>
                <a:cs typeface="Arial" charset="0"/>
              </a:rPr>
              <a:t>ultimate</a:t>
            </a:r>
            <a:r>
              <a:rPr lang="en-US" dirty="0">
                <a:latin typeface="Arial" charset="0"/>
                <a:cs typeface="Arial" charset="0"/>
              </a:rPr>
              <a:t> data structure...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choice depends on our requirements</a:t>
            </a:r>
          </a:p>
          <a:p>
            <a:endParaRPr 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4B13E40-FA7D-DF47-A4A3-F6298058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Operations on Sorted Arrays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Given an sorted array, we have the following run times: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 </a:t>
            </a: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aseline="300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aseline="300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aseline="300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aseline="30000" dirty="0">
              <a:latin typeface="Arial" charset="0"/>
              <a:cs typeface="Arial" charset="0"/>
            </a:endParaRPr>
          </a:p>
        </p:txBody>
      </p:sp>
      <p:graphicFrame>
        <p:nvGraphicFramePr>
          <p:cNvPr id="5" name="Group 63"/>
          <p:cNvGraphicFramePr>
            <a:graphicFrameLocks noGrp="1"/>
          </p:cNvGraphicFramePr>
          <p:nvPr/>
        </p:nvGraphicFramePr>
        <p:xfrm>
          <a:off x="2495550" y="2386013"/>
          <a:ext cx="7596000" cy="21957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88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Front/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st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 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Arbitrary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Location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Back/</a:t>
                      </a:r>
                      <a:r>
                        <a:rPr kumimoji="0" lang="en-CA" sz="2400" b="1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th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Find</a:t>
                      </a:r>
                      <a:endParaRPr kumimoji="0" lang="en-CA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Okay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Insert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*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+mn-cs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Erase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648" name="TextBox 5"/>
          <p:cNvSpPr txBox="1">
            <a:spLocks noChangeArrowheads="1"/>
          </p:cNvSpPr>
          <p:nvPr/>
        </p:nvSpPr>
        <p:spPr bwMode="auto">
          <a:xfrm>
            <a:off x="7032626" y="4868863"/>
            <a:ext cx="33115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aseline="30000"/>
              <a:t>* </a:t>
            </a:r>
            <a:r>
              <a:rPr lang="en-US" sz="2000"/>
              <a:t>only if the array is not full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z="2400" dirty="0">
                <a:latin typeface="Arial" charset="0"/>
                <a:cs typeface="Arial" charset="0"/>
              </a:rPr>
              <a:t>	</a:t>
            </a:r>
            <a:r>
              <a:rPr lang="en-US" dirty="0">
                <a:latin typeface="Arial" charset="0"/>
                <a:cs typeface="Arial" charset="0"/>
              </a:rPr>
              <a:t>If the array is not sorted, only one operations changes:</a:t>
            </a:r>
            <a:endParaRPr lang="en-US" sz="2400" dirty="0">
              <a:latin typeface="Arial" charset="0"/>
              <a:cs typeface="Arial" charset="0"/>
            </a:endParaRPr>
          </a:p>
          <a:p>
            <a:endParaRPr lang="en-US" sz="2400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2400" dirty="0">
              <a:latin typeface="Arial" charset="0"/>
              <a:cs typeface="Arial" charset="0"/>
            </a:endParaRPr>
          </a:p>
        </p:txBody>
      </p:sp>
      <p:graphicFrame>
        <p:nvGraphicFramePr>
          <p:cNvPr id="6" name="Group 63"/>
          <p:cNvGraphicFramePr>
            <a:graphicFrameLocks noGrp="1"/>
          </p:cNvGraphicFramePr>
          <p:nvPr/>
        </p:nvGraphicFramePr>
        <p:xfrm>
          <a:off x="2495550" y="2386013"/>
          <a:ext cx="7596000" cy="21957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88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Front/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st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 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Arbitrary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Location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Back/</a:t>
                      </a:r>
                      <a:r>
                        <a:rPr kumimoji="0" lang="en-CA" sz="2400" b="1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th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Find</a:t>
                      </a:r>
                      <a:endParaRPr kumimoji="0" lang="en-CA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Insert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*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+mn-cs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Erase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672" name="TextBox 6"/>
          <p:cNvSpPr txBox="1">
            <a:spLocks noChangeArrowheads="1"/>
          </p:cNvSpPr>
          <p:nvPr/>
        </p:nvSpPr>
        <p:spPr bwMode="auto">
          <a:xfrm>
            <a:off x="7032626" y="4868863"/>
            <a:ext cx="33115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aseline="30000"/>
              <a:t>* </a:t>
            </a:r>
            <a:r>
              <a:rPr lang="en-US" sz="2000"/>
              <a:t>only if the array is not full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210802-C596-6D43-9433-F87DD669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/>
          <a:lstStyle/>
          <a:p>
            <a:r>
              <a:rPr lang="en-US" dirty="0"/>
              <a:t>Operations on Singly-Linked Lists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Singly-Linked Lists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However, for a singly linked list where we a head and tail pointer, we have:</a:t>
            </a:r>
          </a:p>
          <a:p>
            <a:endParaRPr lang="en-US">
              <a:latin typeface="Arial" charset="0"/>
              <a:cs typeface="Arial" charset="0"/>
            </a:endParaRPr>
          </a:p>
          <a:p>
            <a:endParaRPr lang="en-US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baseline="30000">
              <a:latin typeface="Arial" charset="0"/>
              <a:cs typeface="Arial" charset="0"/>
            </a:endParaRPr>
          </a:p>
        </p:txBody>
      </p:sp>
      <p:pic>
        <p:nvPicPr>
          <p:cNvPr id="28676" name="Picture 117" descr="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3461" y="5085557"/>
            <a:ext cx="5796727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Group 63"/>
          <p:cNvGraphicFramePr>
            <a:graphicFrameLocks noGrp="1"/>
          </p:cNvGraphicFramePr>
          <p:nvPr/>
        </p:nvGraphicFramePr>
        <p:xfrm>
          <a:off x="2495550" y="2386013"/>
          <a:ext cx="7596000" cy="21957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88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Front/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st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 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Arbitrary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Location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Back/</a:t>
                      </a:r>
                      <a:r>
                        <a:rPr kumimoji="0" lang="en-CA" sz="2400" b="1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th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Find</a:t>
                      </a:r>
                      <a:endParaRPr kumimoji="0" lang="en-CA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Insert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Erase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Operations on Lists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If we have a pointer to the </a:t>
            </a:r>
            <a:r>
              <a:rPr lang="en-US" i="1" dirty="0" err="1">
                <a:latin typeface="Arial" charset="0"/>
                <a:cs typeface="Arial" charset="0"/>
              </a:rPr>
              <a:t>k</a:t>
            </a:r>
            <a:r>
              <a:rPr lang="en-US" baseline="30000" dirty="0" err="1">
                <a:latin typeface="Arial" charset="0"/>
                <a:cs typeface="Arial" charset="0"/>
              </a:rPr>
              <a:t>th</a:t>
            </a:r>
            <a:r>
              <a:rPr lang="en-US" dirty="0">
                <a:latin typeface="Arial" charset="0"/>
                <a:cs typeface="Arial" charset="0"/>
              </a:rPr>
              <a:t> entry, we can insert or erase at that location quite easily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Note, this requires a little bit of trickery:  we must modify the value stored in the </a:t>
            </a:r>
            <a:r>
              <a:rPr lang="en-US" i="1" dirty="0" err="1">
                <a:latin typeface="Arial" charset="0"/>
                <a:cs typeface="Arial" charset="0"/>
              </a:rPr>
              <a:t>k</a:t>
            </a:r>
            <a:r>
              <a:rPr lang="en-US" baseline="30000" dirty="0" err="1">
                <a:latin typeface="Arial" charset="0"/>
                <a:cs typeface="Arial" charset="0"/>
              </a:rPr>
              <a:t>th</a:t>
            </a:r>
            <a:r>
              <a:rPr lang="en-US" dirty="0">
                <a:latin typeface="Arial" charset="0"/>
                <a:cs typeface="Arial" charset="0"/>
              </a:rPr>
              <a:t> node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This is a common co-op interview question!</a:t>
            </a: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baseline="30000" dirty="0">
              <a:latin typeface="Arial" charset="0"/>
              <a:cs typeface="Arial" charset="0"/>
            </a:endParaRPr>
          </a:p>
        </p:txBody>
      </p:sp>
      <p:pic>
        <p:nvPicPr>
          <p:cNvPr id="28676" name="Picture 117" descr="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27838" y="5970586"/>
            <a:ext cx="385445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Group 63"/>
          <p:cNvGraphicFramePr>
            <a:graphicFrameLocks noGrp="1"/>
          </p:cNvGraphicFramePr>
          <p:nvPr/>
        </p:nvGraphicFramePr>
        <p:xfrm>
          <a:off x="2495550" y="2386013"/>
          <a:ext cx="7596000" cy="21957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88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Front/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st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 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Arbitrary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Location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Back/</a:t>
                      </a:r>
                      <a:r>
                        <a:rPr kumimoji="0" lang="en-CA" sz="2400" b="1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th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Find</a:t>
                      </a:r>
                      <a:endParaRPr kumimoji="0" lang="en-CA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Insert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Good</a:t>
                      </a:r>
                      <a:endParaRPr kumimoji="0" lang="en-CA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Erase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55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Operations on Lists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For a doubly linked list, one operation becomes more efficient:</a:t>
            </a:r>
          </a:p>
          <a:p>
            <a:pPr>
              <a:buFontTx/>
              <a:buNone/>
            </a:pPr>
            <a:endParaRPr lang="en-US" sz="1800" baseline="30000">
              <a:latin typeface="Arial" charset="0"/>
              <a:cs typeface="Arial" charset="0"/>
            </a:endParaRPr>
          </a:p>
        </p:txBody>
      </p:sp>
      <p:pic>
        <p:nvPicPr>
          <p:cNvPr id="29700" name="Picture 37" descr="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73491" y="4964114"/>
            <a:ext cx="4860947" cy="67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Group 63"/>
          <p:cNvGraphicFramePr>
            <a:graphicFrameLocks noGrp="1"/>
          </p:cNvGraphicFramePr>
          <p:nvPr/>
        </p:nvGraphicFramePr>
        <p:xfrm>
          <a:off x="2495550" y="2386013"/>
          <a:ext cx="7596000" cy="21957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88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Front/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st</a:t>
                      </a: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 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Arbitrary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Location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Back/</a:t>
                      </a:r>
                      <a:r>
                        <a:rPr kumimoji="0" lang="en-CA" sz="2400" b="1" i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+mn-lt"/>
                        </a:rPr>
                        <a:t>th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Find</a:t>
                      </a:r>
                      <a:endParaRPr kumimoji="0" lang="en-CA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Insert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Erase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FEFF-256D-A647-BD36-60B057BF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CDF58-3D00-7A44-A5AE-471A09CBD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5048251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In this topic, we have introduced the concept of data structures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discussed contiguous, linked, and indexed allocation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looked at arrays and linked lists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considered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Trees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Two-dimensional arrays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Hybrid data structures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considered the run time of the algorithms required to perform various queries and operations on specific data structures: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Arrays and linked lists</a:t>
            </a:r>
          </a:p>
          <a:p>
            <a:r>
              <a:rPr lang="en-US" dirty="0">
                <a:latin typeface="Arial" charset="0"/>
                <a:cs typeface="Arial" charset="0"/>
              </a:rPr>
              <a:t>The next topic, asymptotic analysis, will provide the mathematics that will allow us to measure the efficiency of algorithms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649A7E0-6AD7-3344-AA2F-4C7934424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078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3FF9-6510-BE47-AE5C-29E7281B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400A0-4FDF-9342-94DA-89CC8371D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Using the Right Tool for the Job | PokerNews">
            <a:extLst>
              <a:ext uri="{FF2B5EF4-FFF2-40B4-BE49-F238E27FC236}">
                <a16:creationId xmlns:a16="http://schemas.microsoft.com/office/drawing/2014/main" id="{7463AD90-5D30-0346-9FB7-DBC789D26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7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71D1378-8D72-7144-BCC9-27BCED5DF8C4}"/>
              </a:ext>
            </a:extLst>
          </p:cNvPr>
          <p:cNvSpPr txBox="1">
            <a:spLocks/>
          </p:cNvSpPr>
          <p:nvPr/>
        </p:nvSpPr>
        <p:spPr>
          <a:xfrm>
            <a:off x="385044" y="2040417"/>
            <a:ext cx="6646935" cy="62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/>
              <a:t>Use the right tool for the right job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FC9C8-B805-B242-8CD2-AC5348C75CEE}"/>
              </a:ext>
            </a:extLst>
          </p:cNvPr>
          <p:cNvSpPr txBox="1"/>
          <p:nvPr/>
        </p:nvSpPr>
        <p:spPr>
          <a:xfrm>
            <a:off x="7933113" y="5227822"/>
            <a:ext cx="46873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Dr. Tsung-Wei Huang</a:t>
            </a:r>
          </a:p>
          <a:p>
            <a:pPr algn="ctr"/>
            <a:r>
              <a:rPr lang="en-US" sz="2400" dirty="0">
                <a:hlinkClick r:id="rId4"/>
              </a:rPr>
              <a:t>tsung-wei.huang@utah.edu</a:t>
            </a:r>
            <a:r>
              <a:rPr lang="en-US" sz="2400" dirty="0"/>
              <a:t> </a:t>
            </a:r>
          </a:p>
          <a:p>
            <a:pPr algn="ctr"/>
            <a:endParaRPr lang="en-US" sz="2400" dirty="0"/>
          </a:p>
        </p:txBody>
      </p:sp>
      <p:pic>
        <p:nvPicPr>
          <p:cNvPr id="12" name="Picture 2" descr="Happy National Thank You Day! - Inventionland">
            <a:extLst>
              <a:ext uri="{FF2B5EF4-FFF2-40B4-BE49-F238E27FC236}">
                <a16:creationId xmlns:a16="http://schemas.microsoft.com/office/drawing/2014/main" id="{605AC748-1FDE-3544-A9CB-7437401E2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7"/>
          <a:stretch/>
        </p:blipFill>
        <p:spPr bwMode="auto">
          <a:xfrm>
            <a:off x="8958648" y="4249194"/>
            <a:ext cx="2733328" cy="112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906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B7559-4319-AB4F-8D33-958A94BB4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FD451-73CA-BD42-9EF3-C37964BBA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Staff</a:t>
            </a:r>
          </a:p>
          <a:p>
            <a:pPr lvl="1"/>
            <a:r>
              <a:rPr lang="en-US" sz="2300" dirty="0"/>
              <a:t>Instructor: T-W Huang (</a:t>
            </a:r>
            <a:r>
              <a:rPr lang="en-US" sz="2300" dirty="0">
                <a:hlinkClick r:id="rId2"/>
              </a:rPr>
              <a:t>tsung-wei.huang@utah.edu</a:t>
            </a:r>
            <a:r>
              <a:rPr lang="en-US" sz="2300" dirty="0"/>
              <a:t>) </a:t>
            </a:r>
          </a:p>
          <a:p>
            <a:pPr lvl="1"/>
            <a:r>
              <a:rPr lang="en-US" sz="2300" dirty="0"/>
              <a:t>TA: I will help you directly</a:t>
            </a:r>
          </a:p>
          <a:p>
            <a:r>
              <a:rPr lang="en-US" dirty="0"/>
              <a:t>Class schedule: </a:t>
            </a:r>
            <a:r>
              <a:rPr lang="en-US" sz="2400" dirty="0"/>
              <a:t>9 AM	–10:20 AM Mon/Wed</a:t>
            </a:r>
          </a:p>
          <a:p>
            <a:r>
              <a:rPr lang="en-US" dirty="0"/>
              <a:t>Class zoom: </a:t>
            </a:r>
            <a:r>
              <a:rPr lang="en-US" dirty="0">
                <a:hlinkClick r:id="rId3"/>
              </a:rPr>
              <a:t>https://utah.zoom.us/j/2468214418</a:t>
            </a:r>
            <a:r>
              <a:rPr lang="en-US" dirty="0"/>
              <a:t> </a:t>
            </a:r>
          </a:p>
          <a:p>
            <a:r>
              <a:rPr lang="en-US" dirty="0"/>
              <a:t>Class GitHub: </a:t>
            </a:r>
            <a:r>
              <a:rPr lang="en-US" dirty="0">
                <a:hlinkClick r:id="rId4"/>
              </a:rPr>
              <a:t>https://github.com/tsung-wei-huang/cs2420</a:t>
            </a:r>
            <a:r>
              <a:rPr lang="en-US" dirty="0"/>
              <a:t> </a:t>
            </a:r>
          </a:p>
          <a:p>
            <a:r>
              <a:rPr lang="en-US" dirty="0"/>
              <a:t>Lab</a:t>
            </a:r>
          </a:p>
          <a:p>
            <a:pPr lvl="1"/>
            <a:r>
              <a:rPr lang="en-US" dirty="0"/>
              <a:t>We will do the lab after each Wed class, since we have &lt;10 students</a:t>
            </a:r>
          </a:p>
          <a:p>
            <a:pPr lvl="1"/>
            <a:r>
              <a:rPr lang="en-US" dirty="0"/>
              <a:t>No need to zoom in on Friday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You still need to enroll in the lab section (class number: 19145)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763E7D0-46E8-0547-BD5C-A4CE63A8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07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DBF6-1215-864A-A1F5-5CAB5D56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and Textbook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6FBF9-D742-ED43-BBE7-29EB61E27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assignment (after every Wed’s class): 60%</a:t>
            </a:r>
          </a:p>
          <a:p>
            <a:r>
              <a:rPr lang="en-US" dirty="0"/>
              <a:t>Take-home exams: 40%</a:t>
            </a:r>
          </a:p>
          <a:p>
            <a:pPr lvl="1"/>
            <a:r>
              <a:rPr lang="en-US" dirty="0"/>
              <a:t>Two midterms</a:t>
            </a:r>
          </a:p>
          <a:p>
            <a:pPr lvl="1"/>
            <a:r>
              <a:rPr lang="en-US" dirty="0"/>
              <a:t>One final</a:t>
            </a:r>
          </a:p>
          <a:p>
            <a:r>
              <a:rPr lang="en-US" dirty="0"/>
              <a:t>Textbook: Introduction to Algorithms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Edition (The MIT Press)</a:t>
            </a:r>
          </a:p>
          <a:p>
            <a:pPr lvl="1"/>
            <a:r>
              <a:rPr lang="en-US" dirty="0"/>
              <a:t>This is the “bible” of algorithm book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6" name="Picture 2" descr="CS314: Algorithm Design &amp; Analysis | Suman Kundu">
            <a:extLst>
              <a:ext uri="{FF2B5EF4-FFF2-40B4-BE49-F238E27FC236}">
                <a16:creationId xmlns:a16="http://schemas.microsoft.com/office/drawing/2014/main" id="{640AE9CD-32B7-E64A-90DB-4991D9BF3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739" y="1981137"/>
            <a:ext cx="3744612" cy="439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9B35A1C-A3CB-7942-B908-027B2322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5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E6F9-BCE8-E547-84DD-CF82A7E39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Power of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E40E1-880E-FB4F-ACC1-618FBFCD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searching an element in an array</a:t>
            </a:r>
          </a:p>
          <a:p>
            <a:pPr lvl="1"/>
            <a:r>
              <a:rPr lang="en-US" dirty="0"/>
              <a:t>What is the index of 6?</a:t>
            </a:r>
          </a:p>
          <a:p>
            <a:pPr lvl="1"/>
            <a:r>
              <a:rPr lang="en-US" dirty="0"/>
              <a:t>What is the index of 17?</a:t>
            </a:r>
          </a:p>
          <a:p>
            <a:pPr lvl="1"/>
            <a:r>
              <a:rPr lang="en-US" dirty="0"/>
              <a:t>What is the index of 96?</a:t>
            </a:r>
          </a:p>
          <a:p>
            <a:pPr lvl="1"/>
            <a:endParaRPr lang="en-US" dirty="0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335361FD-B666-F546-9D19-3A6A4657E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353671"/>
              </p:ext>
            </p:extLst>
          </p:nvPr>
        </p:nvGraphicFramePr>
        <p:xfrm>
          <a:off x="838200" y="3702685"/>
          <a:ext cx="105156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47832523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60995575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06073943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99246494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6058155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8719370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868179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19628911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92256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984439"/>
                  </a:ext>
                </a:extLst>
              </a:tr>
            </a:tbl>
          </a:graphicData>
        </a:graphic>
      </p:graphicFrame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3E10CD1-8002-F34A-A67B-EDD5B12A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8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E6F9-BCE8-E547-84DD-CF82A7E39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Power of Data Structure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E40E1-880E-FB4F-ACC1-618FBFCD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searching an element in a </a:t>
            </a:r>
            <a:r>
              <a:rPr lang="en-US" i="1" dirty="0">
                <a:solidFill>
                  <a:srgbClr val="FF0000"/>
                </a:solidFill>
              </a:rPr>
              <a:t>sorted</a:t>
            </a:r>
            <a:r>
              <a:rPr lang="en-US" dirty="0"/>
              <a:t> array</a:t>
            </a:r>
          </a:p>
          <a:p>
            <a:pPr lvl="1"/>
            <a:r>
              <a:rPr lang="en-US" dirty="0"/>
              <a:t>What is the index of 6?</a:t>
            </a:r>
          </a:p>
          <a:p>
            <a:pPr lvl="1"/>
            <a:r>
              <a:rPr lang="en-US" dirty="0"/>
              <a:t>What is the index of 17?</a:t>
            </a:r>
          </a:p>
          <a:p>
            <a:pPr lvl="1"/>
            <a:r>
              <a:rPr lang="en-US" dirty="0"/>
              <a:t>What is the index of 96?</a:t>
            </a:r>
          </a:p>
          <a:p>
            <a:pPr lvl="1"/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B86E78-ABDA-604A-9663-025AE380E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799910"/>
              </p:ext>
            </p:extLst>
          </p:nvPr>
        </p:nvGraphicFramePr>
        <p:xfrm>
          <a:off x="838200" y="3702685"/>
          <a:ext cx="105156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47832523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60995575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06073943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99246494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6058155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8719370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868179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19628911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92256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984439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1F50867E-6AED-CD44-B68C-67E578AC8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175515"/>
              </p:ext>
            </p:extLst>
          </p:nvPr>
        </p:nvGraphicFramePr>
        <p:xfrm>
          <a:off x="838200" y="4751071"/>
          <a:ext cx="105156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47832523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60995575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06073943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99246494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6058155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8719370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868179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19628911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92256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984439"/>
                  </a:ext>
                </a:extLst>
              </a:tr>
            </a:tbl>
          </a:graphicData>
        </a:graphic>
      </p:graphicFrame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232AAAB-E8CC-6948-B5E9-ECAACE6EB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5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EF552-2CAF-1D4A-B82F-85AFB818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00" name="Picture 4" descr="Binary search Algorithm explained - Gadgetronicx">
            <a:extLst>
              <a:ext uri="{FF2B5EF4-FFF2-40B4-BE49-F238E27FC236}">
                <a16:creationId xmlns:a16="http://schemas.microsoft.com/office/drawing/2014/main" id="{D756C19D-5936-604D-BD61-C9B3F1BF4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3B023EA-2910-2E4A-9ABC-AE136002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89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35C0-FA42-5A48-BE5F-830148F0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Language: C++</a:t>
            </a:r>
          </a:p>
        </p:txBody>
      </p:sp>
      <p:pic>
        <p:nvPicPr>
          <p:cNvPr id="4" name="Picture 6" descr="xx">
            <a:extLst>
              <a:ext uri="{FF2B5EF4-FFF2-40B4-BE49-F238E27FC236}">
                <a16:creationId xmlns:a16="http://schemas.microsoft.com/office/drawing/2014/main" id="{994DA5FF-5461-ED40-A667-58358855C7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527557"/>
            <a:ext cx="10591503" cy="3459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301F11-0072-E94B-9F1B-9E9693B18397}"/>
              </a:ext>
            </a:extLst>
          </p:cNvPr>
          <p:cNvSpPr txBox="1">
            <a:spLocks/>
          </p:cNvSpPr>
          <p:nvPr/>
        </p:nvSpPr>
        <p:spPr>
          <a:xfrm>
            <a:off x="838200" y="1466849"/>
            <a:ext cx="10515600" cy="4710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Online C++ editor: </a:t>
            </a:r>
            <a:r>
              <a:rPr lang="en-US" dirty="0">
                <a:hlinkClick r:id="rId3"/>
              </a:rPr>
              <a:t>https://www.onlinegdb.com/</a:t>
            </a:r>
            <a:r>
              <a:rPr lang="en-US" dirty="0"/>
              <a:t> 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150313D-373F-FB46-B275-6BEE80D4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55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3240</TotalTime>
  <Words>1872</Words>
  <Application>Microsoft Macintosh PowerPoint</Application>
  <PresentationFormat>Widescreen</PresentationFormat>
  <Paragraphs>468</Paragraphs>
  <Slides>36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Courier New</vt:lpstr>
      <vt:lpstr>Times New Roman</vt:lpstr>
      <vt:lpstr>Office Theme</vt:lpstr>
      <vt:lpstr>Equation</vt:lpstr>
      <vt:lpstr>CS 2420: Introduction to Algorithms and Data Structures</vt:lpstr>
      <vt:lpstr>Why Algorithms and Data Structures?</vt:lpstr>
      <vt:lpstr>Course Goal</vt:lpstr>
      <vt:lpstr>Class Logistics</vt:lpstr>
      <vt:lpstr>Scoring and Textbook</vt:lpstr>
      <vt:lpstr>Example: Power of Data Structure</vt:lpstr>
      <vt:lpstr>Example: Power of Data Structure (cont’d)</vt:lpstr>
      <vt:lpstr>PowerPoint Presentation</vt:lpstr>
      <vt:lpstr>Programming Language: C++</vt:lpstr>
      <vt:lpstr>Data Structure = Memory Manipulation</vt:lpstr>
      <vt:lpstr>Contiguous Memory Allocation</vt:lpstr>
      <vt:lpstr>Linked Allocation</vt:lpstr>
      <vt:lpstr>Linked Allocation (cont’d)</vt:lpstr>
      <vt:lpstr>Linked Allocation (cont’d)</vt:lpstr>
      <vt:lpstr>Linked Allocation (cont’d)</vt:lpstr>
      <vt:lpstr>Indexed Allocation</vt:lpstr>
      <vt:lpstr>Indexed Allocation (cont’d)</vt:lpstr>
      <vt:lpstr>Other Allocation Formats</vt:lpstr>
      <vt:lpstr>Tree</vt:lpstr>
      <vt:lpstr>Graph</vt:lpstr>
      <vt:lpstr>Graph in Adjacency Matrix</vt:lpstr>
      <vt:lpstr>Graph in Adjacency List</vt:lpstr>
      <vt:lpstr>Linked Arrays</vt:lpstr>
      <vt:lpstr>Hyper Data Structure</vt:lpstr>
      <vt:lpstr>Hyper Data Structure (cont’d)</vt:lpstr>
      <vt:lpstr>Hyper Data Structure (cont’d)</vt:lpstr>
      <vt:lpstr>Hyper Data Structure (cont’d)</vt:lpstr>
      <vt:lpstr>Algorithms Run Times</vt:lpstr>
      <vt:lpstr>Operation Efficiency Table</vt:lpstr>
      <vt:lpstr>Operations on Sorted Arrays</vt:lpstr>
      <vt:lpstr>Operations on Singly-Linked Lists</vt:lpstr>
      <vt:lpstr>Operations on Singly-Linked Lists</vt:lpstr>
      <vt:lpstr>Operations on Lists</vt:lpstr>
      <vt:lpstr>Operations on Lists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731</cp:revision>
  <cp:lastPrinted>2021-08-18T02:54:38Z</cp:lastPrinted>
  <dcterms:created xsi:type="dcterms:W3CDTF">2021-01-05T18:50:35Z</dcterms:created>
  <dcterms:modified xsi:type="dcterms:W3CDTF">2021-08-29T17:28:25Z</dcterms:modified>
</cp:coreProperties>
</file>